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4" r:id="rId2"/>
  </p:sldMasterIdLst>
  <p:notesMasterIdLst>
    <p:notesMasterId r:id="rId19"/>
  </p:notesMasterIdLst>
  <p:sldIdLst>
    <p:sldId id="256" r:id="rId3"/>
    <p:sldId id="293" r:id="rId4"/>
    <p:sldId id="286" r:id="rId5"/>
    <p:sldId id="275" r:id="rId6"/>
    <p:sldId id="300" r:id="rId7"/>
    <p:sldId id="294" r:id="rId8"/>
    <p:sldId id="295" r:id="rId9"/>
    <p:sldId id="297" r:id="rId10"/>
    <p:sldId id="290" r:id="rId11"/>
    <p:sldId id="298" r:id="rId12"/>
    <p:sldId id="299" r:id="rId13"/>
    <p:sldId id="287" r:id="rId14"/>
    <p:sldId id="301" r:id="rId15"/>
    <p:sldId id="302" r:id="rId16"/>
    <p:sldId id="303" r:id="rId17"/>
    <p:sldId id="304" r:id="rId18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is André Jost" initials="LAJ" lastIdx="2" clrIdx="0">
    <p:extLst>
      <p:ext uri="{19B8F6BF-5375-455C-9EA6-DF929625EA0E}">
        <p15:presenceInfo xmlns:p15="http://schemas.microsoft.com/office/powerpoint/2012/main" userId="S-1-5-21-3346626551-2291581799-713811937-62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8AE"/>
    <a:srgbClr val="FFA800"/>
    <a:srgbClr val="AFABAB"/>
    <a:srgbClr val="AAB8D1"/>
    <a:srgbClr val="004A7D"/>
    <a:srgbClr val="0064A8"/>
    <a:srgbClr val="A1D9EF"/>
    <a:srgbClr val="E7EDF3"/>
    <a:srgbClr val="429D88"/>
    <a:srgbClr val="94C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0751" autoAdjust="0"/>
  </p:normalViewPr>
  <p:slideViewPr>
    <p:cSldViewPr snapToGrid="0" showGuides="1">
      <p:cViewPr varScale="1">
        <p:scale>
          <a:sx n="89" d="100"/>
          <a:sy n="89" d="100"/>
        </p:scale>
        <p:origin x="3312" y="90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A2D55D-E9BC-4C36-B72D-B1213935B848}" type="datetimeFigureOut">
              <a:rPr lang="de-DE" smtClean="0"/>
              <a:t>12.11.2025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146D6B-7675-4AF9-A4D9-D66329B706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2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861FC-2A27-A88B-617C-54DD31EEE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EAF6B49-4649-BFF8-3F80-A858BE0FB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67A48B-ABAD-B8AC-3719-BD073DFC1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Parameterstudie 20 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Max-Betriebsgrenze = Methanschlupf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2359FF-8CBC-D9F5-A1CA-C16C091CD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49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249F-32CD-19D7-9DFC-EA732288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FA39ED-4CDF-0222-5669-3A4578198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AE4B62-1927-E4AF-570B-603627049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D82132-9C51-1E06-FDEE-9B26CF0237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3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8699-0857-410C-254F-D240AE14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802658-1E9B-B10C-8997-78B0773DE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CB1705-BECC-C363-161E-DA7DCC3E6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9B0EB0-42FA-6CB6-C29B-358E3E4E98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77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E9FB8-0723-02BB-18AB-6C21E052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594B15-35A1-619A-CC4E-C4D946C5E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DEF1F0-DD7A-03A4-857D-DF4116ABD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Klimaziele, CO2-Steuer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Fossile Energieträger begrenzt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Prozessbedingte Emissionen = kaum direkt vermeidbar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de-DE" baseline="0" dirty="0"/>
              <a:t>Nutzen von CO2 als Rohstoff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de-DE" baseline="0" dirty="0"/>
              <a:t>Kohlenstoffquelle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de-DE" baseline="0" dirty="0"/>
              <a:t>Vermeiden von Emissionen (CCU)	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Nutzen von Modellierung für Entwicklung neuer Prozesse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4DC6-FBFB-5DBC-C534-174F95D10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45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13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Anwendung Synthesegas: </a:t>
            </a:r>
            <a:r>
              <a:rPr lang="de-DE" dirty="0" err="1"/>
              <a:t>Methanolsynthese</a:t>
            </a:r>
            <a:r>
              <a:rPr lang="de-DE" dirty="0"/>
              <a:t>, Fischer-Tropsch-Verfahren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Pox</a:t>
            </a:r>
            <a:r>
              <a:rPr lang="de-DE" dirty="0"/>
              <a:t> viel im Einsatz, Rahmenbedingungen gut verstanden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47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57480-25B2-86DF-C8F4-85B478CE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57E724-A707-5E24-C5C2-A67BF37CD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EFBEBE7-61CB-91D5-DF4A-10FEAE599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47 bar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Versuchsbedingungen fast gleich, nur CO2 stark verschieden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1DA631-0C7B-E7FD-C598-FCA44F62F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19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9DC0-3DAD-264F-D55E-8881A4FC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CA900D7-69F5-D7ED-41FF-FF8008A27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A300AC-B952-674B-AE19-7F4DD2CDF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5 Mechanismen untersucht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CRECK verschiedene Varianten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Fragestellungen: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Unterscheiden?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genaueste Werte?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Wesentliche Chemie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Bester </a:t>
            </a:r>
            <a:r>
              <a:rPr lang="de-DE" baseline="0" dirty="0" err="1"/>
              <a:t>kompromiss</a:t>
            </a:r>
            <a:r>
              <a:rPr lang="de-DE" baseline="0" dirty="0"/>
              <a:t>?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Rechenzeit 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08764-618E-38A8-6EB9-2C791E270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25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1766B-E9D1-7C93-DFCB-ACFE5BE6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646B467-54DB-7375-478C-B531F5393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B4D03F-3565-3999-7E95-763493E25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Reaktorausgang alle gleich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Flammverhalten erkennbar unterschiedlich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Großer Mechanismus = instabil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Alle Mechanismen gute Ergebnisse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Temperatur nicht sehr relevant, da alle in gleicher Größenordnung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184CF-0581-20E4-9639-DE1500236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04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6B459-A0AF-2844-B5AE-98304395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088224-4D75-8ACD-FA47-9354698F9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DC560F-07C6-E86C-2B1C-FBD44EFD8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CFD lag vor </a:t>
            </a:r>
          </a:p>
          <a:p>
            <a:r>
              <a:rPr lang="de-DE" baseline="0" dirty="0"/>
              <a:t>Flammzone perfekt durchmischt, Nachbrennzone als Strömungsrohr</a:t>
            </a:r>
          </a:p>
          <a:p>
            <a:r>
              <a:rPr lang="de-DE" baseline="0" dirty="0"/>
              <a:t>SCHEMATISCHE DARSTELLUNG! </a:t>
            </a:r>
            <a:r>
              <a:rPr lang="de-DE" baseline="0" dirty="0" err="1"/>
              <a:t>GRÖßENVERHÄLTNISSE</a:t>
            </a:r>
            <a:r>
              <a:rPr lang="de-DE" baseline="0" dirty="0"/>
              <a:t> NICHT VERGLEICHBAR!</a:t>
            </a:r>
          </a:p>
          <a:p>
            <a:r>
              <a:rPr lang="de-DE" baseline="0" dirty="0"/>
              <a:t>1: einfach linear</a:t>
            </a:r>
          </a:p>
          <a:p>
            <a:r>
              <a:rPr lang="de-DE" baseline="0" dirty="0"/>
              <a:t>2: Bypass (nur Erdgas)</a:t>
            </a:r>
          </a:p>
          <a:p>
            <a:r>
              <a:rPr lang="de-DE" baseline="0" dirty="0"/>
              <a:t>3: einfache </a:t>
            </a:r>
            <a:r>
              <a:rPr lang="de-DE" baseline="0" dirty="0" err="1"/>
              <a:t>Rezirkulationszone</a:t>
            </a:r>
            <a:r>
              <a:rPr lang="de-DE" baseline="0" dirty="0"/>
              <a:t>, wenig Interaktion mit Strömung</a:t>
            </a:r>
          </a:p>
          <a:p>
            <a:r>
              <a:rPr lang="de-DE" baseline="0" dirty="0"/>
              <a:t>4: mehr Interaktion</a:t>
            </a:r>
          </a:p>
          <a:p>
            <a:r>
              <a:rPr lang="de-DE" baseline="0" dirty="0"/>
              <a:t>5: mehr Interaktion, teilen der </a:t>
            </a:r>
            <a:r>
              <a:rPr lang="de-DE" baseline="0" dirty="0" err="1"/>
              <a:t>Rezirkulationszone</a:t>
            </a: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2DCD6-5965-0E36-61CB-5DE424B50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000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83437-3422-8118-890A-2DA6E65B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FA097D4-6726-9AFC-1B68-4D283F3A9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A9CD39-8882-38A5-944F-345A99EE3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Fehler sehr gering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Betrachten nur Stoffe, nicht Temperaturen (nicht miteinander vergleichbar)</a:t>
            </a:r>
          </a:p>
          <a:p>
            <a:pPr marL="171450" indent="-171450">
              <a:buFontTx/>
              <a:buChar char="-"/>
            </a:pPr>
            <a:r>
              <a:rPr lang="de-DE" dirty="0"/>
              <a:t>Fehler bei CO2 größer weil weniger VWZ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97ED9D-D9CD-B3EE-CA57-DCE99E854B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13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 individuell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4462"/>
            <a:ext cx="12192000" cy="281353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8C8C45B-0590-C7B4-4504-AF5F749CE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9554E58-6C8D-C438-4557-B795D4C2E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Untertitel 2">
            <a:extLst>
              <a:ext uri="{FF2B5EF4-FFF2-40B4-BE49-F238E27FC236}">
                <a16:creationId xmlns:a16="http://schemas.microsoft.com/office/drawing/2014/main" id="{56B27123-8F5C-F2DB-F8F9-639C4EE84C5A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Erik Domogalla</a:t>
            </a:r>
          </a:p>
          <a:p>
            <a:r>
              <a:rPr lang="de-DE" sz="1600" baseline="0" dirty="0"/>
              <a:t>Betreuer: Gabriel Gonzales Ortiz</a:t>
            </a:r>
            <a:endParaRPr lang="de-DE" sz="16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3E08339-CDA6-4998-8203-6D82A84FEF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803F11-8F2D-47CE-8B6B-7531657609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81CC92ED-60A6-4945-A86B-D9156B11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6744B30-7223-476F-A991-E3900CAA6F2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126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4F6CD12-C214-4A08-817A-C2A8D1329D7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230D0EC-00D6-4871-B41E-8CB66DA87B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5" y="3024000"/>
            <a:ext cx="10982536" cy="126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7682B0-B96A-4E17-9CF9-69ACAFE320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F3044D-BDF4-4785-96E6-F562B575EF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,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56800" cy="27936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85959" y="1495013"/>
            <a:ext cx="5356800" cy="27936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B0FC1A7-7B4B-447B-99AD-5458F7A1CA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F98DFF1-E929-4661-BEE0-6B8555B6AA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45ED86-B7AE-4627-B994-FAABF8B2BE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09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27936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2792618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2792618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9CE6044-1AC6-4A91-87E8-B53533E2371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15112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itel + Text / Tabelle, Bild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422" y="1562100"/>
            <a:ext cx="11233259" cy="4372841"/>
          </a:xfrm>
          <a:prstGeom prst="rect">
            <a:avLst/>
          </a:prstGeom>
        </p:spPr>
        <p:txBody>
          <a:bodyPr lIns="0" rIns="0"/>
          <a:lstStyle>
            <a:lvl1pPr marL="2857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>
                <a:latin typeface="+mn-lt"/>
              </a:defRPr>
            </a:lvl1pPr>
            <a:lvl2pPr marL="7429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573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00250" indent="-1714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22" y="779158"/>
            <a:ext cx="11233259" cy="639735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3CFE98C3-2FAA-4BA8-8C9A-6822BCCA4E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29" y="6219765"/>
            <a:ext cx="444152" cy="4454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7F6C34-35CC-4615-B4C2-D2E23A8E0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138" y="6219307"/>
            <a:ext cx="409671" cy="468000"/>
          </a:xfrm>
          <a:prstGeom prst="rect">
            <a:avLst/>
          </a:prstGeom>
        </p:spPr>
      </p:pic>
      <p:sp>
        <p:nvSpPr>
          <p:cNvPr id="12" name="Titel 3">
            <a:extLst>
              <a:ext uri="{FF2B5EF4-FFF2-40B4-BE49-F238E27FC236}">
                <a16:creationId xmlns:a16="http://schemas.microsoft.com/office/drawing/2014/main" id="{A33321E7-1D4D-4F33-8F58-BAA548078DE0}"/>
              </a:ext>
            </a:extLst>
          </p:cNvPr>
          <p:cNvSpPr txBox="1">
            <a:spLocks/>
          </p:cNvSpPr>
          <p:nvPr userDrawn="1"/>
        </p:nvSpPr>
        <p:spPr>
          <a:xfrm>
            <a:off x="497422" y="343862"/>
            <a:ext cx="9521652" cy="429622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004A7D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2846709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luss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B2627D8-5177-4652-A3D9-25900D69C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341"/>
          <a:stretch/>
        </p:blipFill>
        <p:spPr>
          <a:xfrm>
            <a:off x="0" y="4140200"/>
            <a:ext cx="12192000" cy="27177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76BA20-381A-4DBA-B724-154B8F7CC1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7" y="5915993"/>
            <a:ext cx="1944000" cy="684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1C60DCD-6AE9-4FBF-986D-04DF3DB806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9935" y="5892125"/>
            <a:ext cx="2436158" cy="684000"/>
            <a:chOff x="3088004" y="5708535"/>
            <a:chExt cx="3694558" cy="103732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5E37963-F67D-42F0-B26B-CB25F34339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6"/>
            <a:stretch/>
          </p:blipFill>
          <p:spPr>
            <a:xfrm>
              <a:off x="4107179" y="5708535"/>
              <a:ext cx="2675383" cy="103732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0FF187-7D75-4247-9E5C-F0816F21A2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004" y="5708535"/>
              <a:ext cx="909322" cy="1037320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96483DC1-F1B6-49AE-8E20-159995C9E64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72" y="5892125"/>
            <a:ext cx="2302613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71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 individuell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4462"/>
            <a:ext cx="12192000" cy="281353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8C8C45B-0590-C7B4-4504-AF5F749CE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9554E58-6C8D-C438-4557-B795D4C2E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Untertitel 2">
            <a:extLst>
              <a:ext uri="{FF2B5EF4-FFF2-40B4-BE49-F238E27FC236}">
                <a16:creationId xmlns:a16="http://schemas.microsoft.com/office/drawing/2014/main" id="{56B27123-8F5C-F2DB-F8F9-639C4EE84C5A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3E08339-CDA6-4998-8203-6D82A84FEF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803F11-8F2D-47CE-8B6B-7531657609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6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rgbClr val="004A7D"/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02DA826B-3C40-6C4D-C9B8-4744798619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2A691E1A-CBB1-B782-9D07-EC4D42689F31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76B5698-7D47-4193-A9DA-28B270A863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34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er Hintergrund">
    <p:bg>
      <p:bgPr>
        <a:gradFill flip="none" rotWithShape="1">
          <a:gsLst>
            <a:gs pos="0">
              <a:srgbClr val="0069B4">
                <a:alpha val="25000"/>
              </a:srgbClr>
            </a:gs>
            <a:gs pos="35000">
              <a:srgbClr val="0069B4"/>
            </a:gs>
            <a:gs pos="15000">
              <a:srgbClr val="0069B4">
                <a:alpha val="70000"/>
              </a:srgbClr>
            </a:gs>
            <a:gs pos="100000">
              <a:srgbClr val="0069B4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  <a:noFill/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D325A48-8474-9C09-4587-372790D5A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9" y="348327"/>
            <a:ext cx="1800000" cy="6360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DB27594-909F-AD69-46E3-8F655F1AE30F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7A7412-90E1-460A-AEE5-9547E9D764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98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000" b="0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879BACC-6AFA-9366-6C23-4DBF780B5600}"/>
              </a:ext>
            </a:extLst>
          </p:cNvPr>
          <p:cNvSpPr txBox="1"/>
          <p:nvPr userDrawn="1"/>
        </p:nvSpPr>
        <p:spPr>
          <a:xfrm>
            <a:off x="5278295" y="5732342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417703-DC8E-AEE4-B1CF-FB23BEB05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DA9FD0-97D6-4538-B0CC-017B9A5BB1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1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6" y="1494000"/>
            <a:ext cx="10982535" cy="432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72AF320-A3F9-45DF-B782-940CBEB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282EAE-BCE7-4455-BD16-370E71874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5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rgbClr val="004A7D"/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02DA826B-3C40-6C4D-C9B8-4744798619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2A691E1A-CBB1-B782-9D07-EC4D42689F31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76B5698-7D47-4193-A9DA-28B270A863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10000" cy="432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2763" y="1495013"/>
            <a:ext cx="53100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90E5163-BE0A-4B2F-A28A-C8DBA93959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F2FE4F-7463-48D7-931C-FEE1B526F0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1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20268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5" y="3787200"/>
            <a:ext cx="10982538" cy="20268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20A59D-D010-4650-8402-FB8188211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C78D196-3515-4800-9B0D-F52C40DAC4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8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432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432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03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81CC92ED-60A6-4945-A86B-D9156B11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6744B30-7223-476F-A991-E3900CAA6F2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126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4F6CD12-C214-4A08-817A-C2A8D1329D7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230D0EC-00D6-4871-B41E-8CB66DA87B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5" y="3024000"/>
            <a:ext cx="10982536" cy="126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7682B0-B96A-4E17-9CF9-69ACAFE320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F3044D-BDF4-4785-96E6-F562B575EF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38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,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56800" cy="27936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85959" y="1495013"/>
            <a:ext cx="5356800" cy="27936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B0FC1A7-7B4B-447B-99AD-5458F7A1CA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F98DFF1-E929-4661-BEE0-6B8555B6AA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45ED86-B7AE-4627-B994-FAABF8B2BE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39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27936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2792618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2792618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9CE6044-1AC6-4A91-87E8-B53533E2371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304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er Hintergrund">
    <p:bg>
      <p:bgPr>
        <a:gradFill flip="none" rotWithShape="1">
          <a:gsLst>
            <a:gs pos="0">
              <a:srgbClr val="0069B4">
                <a:alpha val="25000"/>
              </a:srgbClr>
            </a:gs>
            <a:gs pos="35000">
              <a:srgbClr val="0069B4"/>
            </a:gs>
            <a:gs pos="15000">
              <a:srgbClr val="0069B4">
                <a:alpha val="70000"/>
              </a:srgbClr>
            </a:gs>
            <a:gs pos="100000">
              <a:srgbClr val="0069B4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  <a:noFill/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D325A48-8474-9C09-4587-372790D5A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9" y="348327"/>
            <a:ext cx="1800000" cy="6360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DB27594-909F-AD69-46E3-8F655F1AE30F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7A7412-90E1-460A-AEE5-9547E9D764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8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000" b="0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879BACC-6AFA-9366-6C23-4DBF780B5600}"/>
              </a:ext>
            </a:extLst>
          </p:cNvPr>
          <p:cNvSpPr txBox="1"/>
          <p:nvPr userDrawn="1"/>
        </p:nvSpPr>
        <p:spPr>
          <a:xfrm>
            <a:off x="5278295" y="5732342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417703-DC8E-AEE4-B1CF-FB23BEB05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DA9FD0-97D6-4538-B0CC-017B9A5BB1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k - 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6" y="1494000"/>
            <a:ext cx="10982535" cy="4320000"/>
          </a:xfrm>
          <a:prstGeom prst="rect">
            <a:avLst/>
          </a:prstGeom>
          <a:noFill/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72AF320-A3F9-45DF-B782-940CBEB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282EAE-BCE7-4455-BD16-370E71874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6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6" y="1494000"/>
            <a:ext cx="10982535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72AF320-A3F9-45DF-B782-940CBEB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282EAE-BCE7-4455-BD16-370E71874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100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2763" y="1495013"/>
            <a:ext cx="5310000" cy="432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90E5163-BE0A-4B2F-A28A-C8DBA93959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F2FE4F-7463-48D7-931C-FEE1B526F0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20268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5" y="3787200"/>
            <a:ext cx="10982538" cy="20268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20A59D-D010-4650-8402-FB8188211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C78D196-3515-4800-9B0D-F52C40DAC4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4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432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432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0046696-EFCE-4764-B2BD-E7914851D544}"/>
              </a:ext>
            </a:extLst>
          </p:cNvPr>
          <p:cNvSpPr/>
          <p:nvPr userDrawn="1"/>
        </p:nvSpPr>
        <p:spPr>
          <a:xfrm>
            <a:off x="0" y="5994000"/>
            <a:ext cx="12191999" cy="864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FBD69-6E57-4E10-B6F4-1F4D658D73AC}" type="slidenum">
              <a:rPr lang="de-DE" smtClean="0">
                <a:latin typeface="+mn-lt"/>
              </a:rPr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n-lt"/>
              </a:rPr>
              <a:t>Erik Domogalla</a:t>
            </a:r>
          </a:p>
          <a:p>
            <a:r>
              <a:rPr lang="de-DE" dirty="0">
                <a:latin typeface="+mn-lt"/>
              </a:rPr>
              <a:t>Vergleich von Reaktornetzwerkmodellen für die nichtkatalytische Partialoxidation von Erdgas</a:t>
            </a:r>
          </a:p>
        </p:txBody>
      </p:sp>
    </p:spTree>
    <p:extLst>
      <p:ext uri="{BB962C8B-B14F-4D97-AF65-F5344CB8AC3E}">
        <p14:creationId xmlns:p14="http://schemas.microsoft.com/office/powerpoint/2010/main" val="28953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69" r:id="rId2"/>
    <p:sldLayoutId id="2147483691" r:id="rId3"/>
    <p:sldLayoutId id="2147483649" r:id="rId4"/>
    <p:sldLayoutId id="2147483732" r:id="rId5"/>
    <p:sldLayoutId id="2147483682" r:id="rId6"/>
    <p:sldLayoutId id="2147483670" r:id="rId7"/>
    <p:sldLayoutId id="2147483692" r:id="rId8"/>
    <p:sldLayoutId id="2147483665" r:id="rId9"/>
    <p:sldLayoutId id="2147483672" r:id="rId10"/>
    <p:sldLayoutId id="2147483693" r:id="rId11"/>
    <p:sldLayoutId id="2147483695" r:id="rId12"/>
    <p:sldLayoutId id="2147483733" r:id="rId13"/>
    <p:sldLayoutId id="2147483734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0046696-EFCE-4764-B2BD-E7914851D544}"/>
              </a:ext>
            </a:extLst>
          </p:cNvPr>
          <p:cNvSpPr/>
          <p:nvPr userDrawn="1"/>
        </p:nvSpPr>
        <p:spPr>
          <a:xfrm>
            <a:off x="0" y="5994000"/>
            <a:ext cx="12191999" cy="864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1FBD69-6E57-4E10-B6F4-1F4D658D73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A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4A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 des Referenten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4A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Titel des Vortrages</a:t>
            </a:r>
          </a:p>
        </p:txBody>
      </p:sp>
    </p:spTree>
    <p:extLst>
      <p:ext uri="{BB962C8B-B14F-4D97-AF65-F5344CB8AC3E}">
        <p14:creationId xmlns:p14="http://schemas.microsoft.com/office/powerpoint/2010/main" val="281255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2A242-ECA4-49DC-8D15-7F5EC0C89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35" y="1401247"/>
            <a:ext cx="10397085" cy="1314518"/>
          </a:xfrm>
        </p:spPr>
        <p:txBody>
          <a:bodyPr/>
          <a:lstStyle/>
          <a:p>
            <a:r>
              <a:rPr lang="de-DE" sz="3200" dirty="0"/>
              <a:t>Vergleich von Reaktornetzwerkmodellen für die nichtkatalytische Partialoxidation von Erdgas</a:t>
            </a:r>
            <a:endParaRPr lang="de-DE" sz="32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C064CE-98E4-4AFB-BA6C-CC9611C8D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136" y="3642270"/>
            <a:ext cx="10397084" cy="9999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de-DE" dirty="0"/>
              <a:t>Präsentation einer Studienarbeit</a:t>
            </a:r>
            <a:br>
              <a:rPr lang="de-DE" dirty="0"/>
            </a:br>
            <a:r>
              <a:rPr lang="de-DE" dirty="0"/>
              <a:t>Freiberg den 17.11.2025</a:t>
            </a:r>
          </a:p>
        </p:txBody>
      </p:sp>
    </p:spTree>
    <p:extLst>
      <p:ext uri="{BB962C8B-B14F-4D97-AF65-F5344CB8AC3E}">
        <p14:creationId xmlns:p14="http://schemas.microsoft.com/office/powerpoint/2010/main" val="364376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B0FC-6402-C91D-C755-37918BAFF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19A80D8-E0D2-141F-E162-A744EFBA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 lIns="0" tIns="0">
            <a:normAutofit/>
          </a:bodyPr>
          <a:lstStyle/>
          <a:p>
            <a:r>
              <a:rPr lang="de-DE" b="1" i="0" kern="1200">
                <a:latin typeface="+mn-lt"/>
                <a:ea typeface="+mj-ea"/>
                <a:cs typeface="+mj-cs"/>
              </a:rPr>
              <a:t>Parameterstudie: Variation des CO</a:t>
            </a:r>
            <a:r>
              <a:rPr lang="de-DE" b="1" i="0" kern="1200" baseline="-25000">
                <a:latin typeface="+mn-lt"/>
                <a:ea typeface="+mj-ea"/>
                <a:cs typeface="+mj-cs"/>
              </a:rPr>
              <a:t>2</a:t>
            </a:r>
            <a:r>
              <a:rPr lang="de-DE" b="1" i="0" kern="1200">
                <a:latin typeface="+mn-lt"/>
                <a:ea typeface="+mj-ea"/>
                <a:cs typeface="+mj-cs"/>
              </a:rPr>
              <a:t>-Feedmassenstroms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BCCF2A2-13A2-E071-71F0-AF62128A609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5" y="1495013"/>
            <a:ext cx="5356800" cy="2793600"/>
          </a:xfrm>
        </p:spPr>
        <p:txBody>
          <a:bodyPr lIns="108000" tIns="54000" rIns="108000" bIns="36000">
            <a:normAutofit/>
          </a:bodyPr>
          <a:lstStyle/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Ziel: Optimierung des Prozesses durch Parameterstudie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Variation des CO</a:t>
            </a:r>
            <a:r>
              <a:rPr lang="de-DE" baseline="-25000" dirty="0"/>
              <a:t>2</a:t>
            </a:r>
            <a:r>
              <a:rPr lang="de-DE" dirty="0"/>
              <a:t>-Massenstroms im Feed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Relevante Größen: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Methanschlupf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CO</a:t>
            </a:r>
            <a:r>
              <a:rPr lang="de-DE" sz="1800" baseline="-25000" dirty="0"/>
              <a:t>2</a:t>
            </a:r>
            <a:r>
              <a:rPr lang="de-DE" sz="1800" dirty="0"/>
              <a:t>-Bilanz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H</a:t>
            </a:r>
            <a:r>
              <a:rPr lang="de-DE" sz="1800" baseline="-25000" dirty="0"/>
              <a:t>2</a:t>
            </a:r>
            <a:r>
              <a:rPr lang="de-DE" sz="1800" dirty="0"/>
              <a:t>/CO-Verhältnis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Temperaturen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1F89ED-1473-3078-240C-83508270E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36" y="1495013"/>
            <a:ext cx="3934645" cy="2793600"/>
          </a:xfrm>
          <a:prstGeom prst="rect">
            <a:avLst/>
          </a:prstGeom>
          <a:noFill/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9DC39CB-3F43-AD84-5C0D-E927691B2EAF}"/>
              </a:ext>
            </a:extLst>
          </p:cNvPr>
          <p:cNvSpPr txBox="1">
            <a:spLocks/>
          </p:cNvSpPr>
          <p:nvPr/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rgbClr val="B4D8AE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Höherer CO</a:t>
            </a:r>
            <a:r>
              <a:rPr lang="de-DE" baseline="-25000" dirty="0"/>
              <a:t>2</a:t>
            </a:r>
            <a:r>
              <a:rPr lang="de-DE" dirty="0"/>
              <a:t>-Feedstrom führt zu höherem Verbrauch von CO</a:t>
            </a:r>
            <a:r>
              <a:rPr lang="de-DE" baseline="-25000" dirty="0"/>
              <a:t>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H</a:t>
            </a:r>
            <a:r>
              <a:rPr lang="de-DE" baseline="-25000" dirty="0"/>
              <a:t>2</a:t>
            </a:r>
            <a:r>
              <a:rPr lang="de-DE" dirty="0"/>
              <a:t>/CO-Verhältnis sinkt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gute Lage des Betriebspunktes, höhere Zugabe CO</a:t>
            </a:r>
            <a:r>
              <a:rPr lang="de-DE" baseline="-25000" dirty="0"/>
              <a:t>2</a:t>
            </a:r>
            <a:r>
              <a:rPr lang="de-DE" dirty="0"/>
              <a:t> nicht mehr Umsatz</a:t>
            </a:r>
          </a:p>
        </p:txBody>
      </p:sp>
    </p:spTree>
    <p:extLst>
      <p:ext uri="{BB962C8B-B14F-4D97-AF65-F5344CB8AC3E}">
        <p14:creationId xmlns:p14="http://schemas.microsoft.com/office/powerpoint/2010/main" val="417979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7A49-4D7D-4EA0-3E6F-8DB4EB29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5552C9-1B6E-3D66-F806-8D48B911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 lIns="0" tIns="0">
            <a:normAutofit/>
          </a:bodyPr>
          <a:lstStyle/>
          <a:p>
            <a:r>
              <a:rPr lang="de-DE" b="1" i="0" kern="1200"/>
              <a:t>Zusammenfassung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C2A5C7-FDF2-25FA-B5FE-C25A5F6AC8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5" y="1495012"/>
            <a:ext cx="5310000" cy="4303807"/>
          </a:xfrm>
        </p:spPr>
        <p:txBody>
          <a:bodyPr lIns="108000" tIns="54000" rIns="108000" bIns="36000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Vergleich von 5 Reaktionsmechanismen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</a:pPr>
            <a:r>
              <a:rPr lang="de-DE" sz="1800" dirty="0"/>
              <a:t>kaum Einfluss des Reaktionsmechanismus auf Produktzusammensetzungen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Entwicklung von 5 verschieden komplexen reduzierten Modellen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</a:pPr>
            <a:r>
              <a:rPr lang="de-DE" sz="1800" dirty="0"/>
              <a:t>Erweiterungen können zu einem exakteren Modell führen, sind jedoch an Annahmen gebunden, die überprüft werden müssen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Anwendung der Ergebnisse der Untersuchungen in einer Parameterstudie zum Untersuchen der Betriebsbedingungen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</a:pPr>
            <a:r>
              <a:rPr lang="de-DE" sz="1800" dirty="0"/>
              <a:t>Die gewählten Betriebsbedingungen entsprechen dem Optimum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6A96AD92-6A61-CE72-73E8-7BA258386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62" y="1756348"/>
            <a:ext cx="5310000" cy="33453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19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73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EAC69-FD65-F854-D5FC-FE32D6572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AF8D0-0F6A-9358-23FB-B1FFC9BA9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Für eventuelle Nachfragen: Mechanismen</a:t>
            </a:r>
          </a:p>
        </p:txBody>
      </p:sp>
      <p:pic>
        <p:nvPicPr>
          <p:cNvPr id="7" name="Grafik 6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122D78C6-DFCF-F7E3-BCA9-F97712FFC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084001"/>
            <a:ext cx="6351650" cy="2646521"/>
          </a:xfrm>
          <a:prstGeom prst="rect">
            <a:avLst/>
          </a:prstGeom>
        </p:spPr>
      </p:pic>
      <p:pic>
        <p:nvPicPr>
          <p:cNvPr id="9" name="Grafik 8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C951DCE8-671C-AEB2-D78B-25FEED5C5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9" y="3730522"/>
            <a:ext cx="9865555" cy="24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B2AE0-5D57-2505-B3E8-75E12545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69" y="532176"/>
            <a:ext cx="4016880" cy="781764"/>
          </a:xfrm>
        </p:spPr>
        <p:txBody>
          <a:bodyPr/>
          <a:lstStyle/>
          <a:p>
            <a:r>
              <a:rPr lang="de-DE" dirty="0"/>
              <a:t>Für eventuelle Nachfragen: Mechanismen</a:t>
            </a:r>
          </a:p>
        </p:txBody>
      </p:sp>
      <p:pic>
        <p:nvPicPr>
          <p:cNvPr id="6" name="Grafik 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8EC0BED-83FC-E379-59FF-A44E4A072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48" y="84908"/>
            <a:ext cx="7798351" cy="3188964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CD29EF-14A4-F9B3-D9E6-BB93BC3F4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49" y="3188964"/>
            <a:ext cx="6667640" cy="33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8E117-3F63-4E0C-187B-EE7E1B0C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A056B-E098-3375-D461-87580180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4091906" cy="781764"/>
          </a:xfrm>
        </p:spPr>
        <p:txBody>
          <a:bodyPr/>
          <a:lstStyle/>
          <a:p>
            <a:r>
              <a:rPr lang="de-DE" dirty="0"/>
              <a:t>Für eventuelle Nachfragen:</a:t>
            </a:r>
            <a:br>
              <a:rPr lang="de-DE" dirty="0"/>
            </a:br>
            <a:r>
              <a:rPr lang="de-DE" dirty="0"/>
              <a:t>Erweiterungen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BA3703-B948-F241-A971-50FE08137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81" y="3251203"/>
            <a:ext cx="6921511" cy="3460756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6ACECA9-D81A-1D05-A067-CFF377D76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57" y="0"/>
            <a:ext cx="6921511" cy="34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3449-56C7-5611-7089-B6F99251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5149C-CFE9-81C1-6DDF-6B3E33DA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Für eventuelle Nachfragen: Parameterstudie</a:t>
            </a:r>
          </a:p>
        </p:txBody>
      </p:sp>
      <p:pic>
        <p:nvPicPr>
          <p:cNvPr id="4" name="Grafik 3" descr="Ein Bild, das Reihe, Diagramm, Text, Zahl enthält.&#10;&#10;KI-generierte Inhalte können fehlerhaft sein.">
            <a:extLst>
              <a:ext uri="{FF2B5EF4-FFF2-40B4-BE49-F238E27FC236}">
                <a16:creationId xmlns:a16="http://schemas.microsoft.com/office/drawing/2014/main" id="{7E81DDEE-55B1-20A6-9987-95D87A252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8" y="1042412"/>
            <a:ext cx="6058172" cy="31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6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0B56-1721-1E3E-1494-EF98074C3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el 2">
            <a:extLst>
              <a:ext uri="{FF2B5EF4-FFF2-40B4-BE49-F238E27FC236}">
                <a16:creationId xmlns:a16="http://schemas.microsoft.com/office/drawing/2014/main" id="{229C416D-F78E-FCBB-82F9-3A3619CD7CEC}"/>
              </a:ext>
            </a:extLst>
          </p:cNvPr>
          <p:cNvSpPr txBox="1">
            <a:spLocks/>
          </p:cNvSpPr>
          <p:nvPr/>
        </p:nvSpPr>
        <p:spPr>
          <a:xfrm>
            <a:off x="760226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004A7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Motivation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7E369B-383A-BF39-D1AE-CF9F9B87FEB4}"/>
              </a:ext>
            </a:extLst>
          </p:cNvPr>
          <p:cNvSpPr txBox="1"/>
          <p:nvPr/>
        </p:nvSpPr>
        <p:spPr>
          <a:xfrm>
            <a:off x="705806" y="1481089"/>
            <a:ext cx="2730226" cy="103238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de-DE" i="0" dirty="0"/>
              <a:t>Ziel: Vermeiden von Treibhausgasemissionen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DA600-8936-1D91-FB3D-B452959F1895}"/>
              </a:ext>
            </a:extLst>
          </p:cNvPr>
          <p:cNvSpPr txBox="1"/>
          <p:nvPr/>
        </p:nvSpPr>
        <p:spPr>
          <a:xfrm>
            <a:off x="4563246" y="1710911"/>
            <a:ext cx="3267655" cy="2104103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de-DE" i="0" dirty="0"/>
              <a:t>Anfallen von prozessbedingten Emissionen </a:t>
            </a:r>
          </a:p>
        </p:txBody>
      </p:sp>
      <p:pic>
        <p:nvPicPr>
          <p:cNvPr id="1026" name="Picture 2" descr="Ursachen für Treibhausgasemissionen in der Industrie ">
            <a:extLst>
              <a:ext uri="{FF2B5EF4-FFF2-40B4-BE49-F238E27FC236}">
                <a16:creationId xmlns:a16="http://schemas.microsoft.com/office/drawing/2014/main" id="{E21D3FC1-F82C-A0F1-8A6D-7FA2F000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46" y="234632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ktuelle Treibhausgas-Projektionen | Umweltbundesamt">
            <a:extLst>
              <a:ext uri="{FF2B5EF4-FFF2-40B4-BE49-F238E27FC236}">
                <a16:creationId xmlns:a16="http://schemas.microsoft.com/office/drawing/2014/main" id="{723821CB-8636-449D-E036-93A0CCF7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3" y="2115936"/>
            <a:ext cx="2922644" cy="19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Kreuz 21">
            <a:extLst>
              <a:ext uri="{FF2B5EF4-FFF2-40B4-BE49-F238E27FC236}">
                <a16:creationId xmlns:a16="http://schemas.microsoft.com/office/drawing/2014/main" id="{D971B146-90B4-1957-B588-0500AD89F476}"/>
              </a:ext>
            </a:extLst>
          </p:cNvPr>
          <p:cNvSpPr/>
          <p:nvPr/>
        </p:nvSpPr>
        <p:spPr>
          <a:xfrm>
            <a:off x="3872082" y="2762962"/>
            <a:ext cx="414000" cy="414000"/>
          </a:xfrm>
          <a:prstGeom prst="plus">
            <a:avLst>
              <a:gd name="adj" fmla="val 33725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7BE0F52-6807-D883-8BD2-8C9C54394B69}"/>
              </a:ext>
            </a:extLst>
          </p:cNvPr>
          <p:cNvGrpSpPr/>
          <p:nvPr/>
        </p:nvGrpSpPr>
        <p:grpSpPr>
          <a:xfrm>
            <a:off x="8108065" y="2675477"/>
            <a:ext cx="554056" cy="588970"/>
            <a:chOff x="1828586" y="412432"/>
            <a:chExt cx="352323" cy="412274"/>
          </a:xfrm>
        </p:grpSpPr>
        <p:sp>
          <p:nvSpPr>
            <p:cNvPr id="24" name="Pfeil nach rechts 22">
              <a:extLst>
                <a:ext uri="{FF2B5EF4-FFF2-40B4-BE49-F238E27FC236}">
                  <a16:creationId xmlns:a16="http://schemas.microsoft.com/office/drawing/2014/main" id="{3F6DD78D-083A-B4ED-969A-940EC5149DC0}"/>
                </a:ext>
              </a:extLst>
            </p:cNvPr>
            <p:cNvSpPr/>
            <p:nvPr/>
          </p:nvSpPr>
          <p:spPr>
            <a:xfrm>
              <a:off x="1828586" y="412432"/>
              <a:ext cx="352323" cy="4122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Pfeil nach rechts 4">
              <a:extLst>
                <a:ext uri="{FF2B5EF4-FFF2-40B4-BE49-F238E27FC236}">
                  <a16:creationId xmlns:a16="http://schemas.microsoft.com/office/drawing/2014/main" id="{8E8B653F-F2F0-381A-AFEE-DF6F78D8991C}"/>
                </a:ext>
              </a:extLst>
            </p:cNvPr>
            <p:cNvSpPr txBox="1"/>
            <p:nvPr/>
          </p:nvSpPr>
          <p:spPr>
            <a:xfrm>
              <a:off x="1828586" y="494887"/>
              <a:ext cx="246626" cy="2473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100" kern="1200"/>
            </a:p>
          </p:txBody>
        </p:sp>
      </p:grpSp>
      <p:pic>
        <p:nvPicPr>
          <p:cNvPr id="1030" name="Picture 6" descr="Forschung | TU Bergakademie Freiberg">
            <a:extLst>
              <a:ext uri="{FF2B5EF4-FFF2-40B4-BE49-F238E27FC236}">
                <a16:creationId xmlns:a16="http://schemas.microsoft.com/office/drawing/2014/main" id="{F615BF4A-184A-ED12-AE5A-CF590C44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0" y="2297113"/>
            <a:ext cx="2549010" cy="169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88A1D49-2FEF-6A16-69CA-1553E92CC378}"/>
              </a:ext>
            </a:extLst>
          </p:cNvPr>
          <p:cNvSpPr txBox="1"/>
          <p:nvPr/>
        </p:nvSpPr>
        <p:spPr>
          <a:xfrm>
            <a:off x="8475107" y="1623425"/>
            <a:ext cx="3267655" cy="2104103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de-DE" i="0" dirty="0"/>
              <a:t>Entwicklung von Prozessen zum Recycling von CO</a:t>
            </a:r>
            <a:r>
              <a:rPr lang="de-DE" i="0" baseline="-25000" dirty="0"/>
              <a:t>2</a:t>
            </a:r>
          </a:p>
        </p:txBody>
      </p:sp>
      <p:cxnSp>
        <p:nvCxnSpPr>
          <p:cNvPr id="29" name="Verbinder: gekrümmt 28">
            <a:extLst>
              <a:ext uri="{FF2B5EF4-FFF2-40B4-BE49-F238E27FC236}">
                <a16:creationId xmlns:a16="http://schemas.microsoft.com/office/drawing/2014/main" id="{C522E7DE-4242-FFDB-915A-240CD5BFE563}"/>
              </a:ext>
            </a:extLst>
          </p:cNvPr>
          <p:cNvCxnSpPr>
            <a:cxnSpLocks/>
          </p:cNvCxnSpPr>
          <p:nvPr/>
        </p:nvCxnSpPr>
        <p:spPr>
          <a:xfrm flipV="1">
            <a:off x="6936201" y="2970193"/>
            <a:ext cx="1559703" cy="1516082"/>
          </a:xfrm>
          <a:prstGeom prst="curvedConnector3">
            <a:avLst/>
          </a:prstGeom>
          <a:ln w="38100">
            <a:solidFill>
              <a:srgbClr val="004A7D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BE3FDF89-756C-718B-A64B-0AEABA5E48C3}"/>
              </a:ext>
            </a:extLst>
          </p:cNvPr>
          <p:cNvSpPr txBox="1"/>
          <p:nvPr/>
        </p:nvSpPr>
        <p:spPr>
          <a:xfrm>
            <a:off x="3650577" y="4276938"/>
            <a:ext cx="3285624" cy="1504336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de-DE" b="1" dirty="0">
                <a:solidFill>
                  <a:schemeClr val="tx2"/>
                </a:solidFill>
              </a:rPr>
              <a:t>Entwicklung neuer Prozesse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Validierung von Mechanismen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i="0" dirty="0"/>
              <a:t>Erstellen von Modellen für Parameterstudien</a:t>
            </a:r>
          </a:p>
        </p:txBody>
      </p:sp>
    </p:spTree>
    <p:extLst>
      <p:ext uri="{BB962C8B-B14F-4D97-AF65-F5344CB8AC3E}">
        <p14:creationId xmlns:p14="http://schemas.microsoft.com/office/powerpoint/2010/main" val="157184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0AEE0F3-0270-4573-BEAD-9F87549B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9130ABD-5FAE-928E-4D4E-874B5F8FC4CC}"/>
              </a:ext>
            </a:extLst>
          </p:cNvPr>
          <p:cNvSpPr txBox="1"/>
          <p:nvPr/>
        </p:nvSpPr>
        <p:spPr>
          <a:xfrm>
            <a:off x="760226" y="3819010"/>
            <a:ext cx="5073417" cy="356144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en-US" sz="2000" b="1" dirty="0" err="1">
                <a:solidFill>
                  <a:srgbClr val="004A7D"/>
                </a:solidFill>
              </a:rPr>
              <a:t>Vergleich</a:t>
            </a:r>
            <a:r>
              <a:rPr lang="en-US" sz="2000" b="1" dirty="0">
                <a:solidFill>
                  <a:srgbClr val="004A7D"/>
                </a:solidFill>
              </a:rPr>
              <a:t> </a:t>
            </a:r>
            <a:r>
              <a:rPr lang="en-US" sz="2000" b="1" dirty="0" err="1">
                <a:solidFill>
                  <a:srgbClr val="004A7D"/>
                </a:solidFill>
              </a:rPr>
              <a:t>reduzierter</a:t>
            </a:r>
            <a:r>
              <a:rPr lang="en-US" sz="2000" b="1" dirty="0">
                <a:solidFill>
                  <a:srgbClr val="004A7D"/>
                </a:solidFill>
              </a:rPr>
              <a:t> Modelle</a:t>
            </a:r>
            <a:endParaRPr lang="en-US" sz="2000" b="1" i="0" dirty="0">
              <a:solidFill>
                <a:srgbClr val="004A7D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9130ABD-5FAE-928E-4D4E-874B5F8FC4CC}"/>
              </a:ext>
            </a:extLst>
          </p:cNvPr>
          <p:cNvSpPr txBox="1"/>
          <p:nvPr/>
        </p:nvSpPr>
        <p:spPr>
          <a:xfrm>
            <a:off x="6644244" y="1100269"/>
            <a:ext cx="2653715" cy="383449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en-US" b="1" dirty="0" err="1">
                <a:solidFill>
                  <a:srgbClr val="004A7D"/>
                </a:solidFill>
              </a:rPr>
              <a:t>Mechanismusvergleich</a:t>
            </a:r>
            <a:endParaRPr lang="en-US" b="1" i="0" dirty="0">
              <a:solidFill>
                <a:srgbClr val="004A7D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69130ABD-5FAE-928E-4D4E-874B5F8FC4CC}"/>
              </a:ext>
            </a:extLst>
          </p:cNvPr>
          <p:cNvSpPr txBox="1"/>
          <p:nvPr/>
        </p:nvSpPr>
        <p:spPr>
          <a:xfrm>
            <a:off x="6665936" y="3819010"/>
            <a:ext cx="2424801" cy="356144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en-US" b="1" dirty="0" err="1">
                <a:solidFill>
                  <a:srgbClr val="004A7D"/>
                </a:solidFill>
              </a:rPr>
              <a:t>Parameterstudie</a:t>
            </a:r>
            <a:endParaRPr lang="en-US" b="1" i="0" dirty="0">
              <a:solidFill>
                <a:srgbClr val="004A7D"/>
              </a:solidFill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9130ABD-5FAE-928E-4D4E-874B5F8FC4CC}"/>
              </a:ext>
            </a:extLst>
          </p:cNvPr>
          <p:cNvSpPr txBox="1"/>
          <p:nvPr/>
        </p:nvSpPr>
        <p:spPr>
          <a:xfrm>
            <a:off x="1279221" y="1100269"/>
            <a:ext cx="2734691" cy="356144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en-US" b="1" dirty="0" err="1">
                <a:solidFill>
                  <a:srgbClr val="004A7D"/>
                </a:solidFill>
              </a:rPr>
              <a:t>Literaturrecherche</a:t>
            </a:r>
            <a:endParaRPr lang="en-US" b="1" i="0" dirty="0">
              <a:solidFill>
                <a:srgbClr val="004A7D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F67080-5C76-5A85-B278-24550575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05" y="1456413"/>
            <a:ext cx="2913549" cy="219280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184280-6D2E-F1ED-13F6-02620B29F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61" y="1646169"/>
            <a:ext cx="3505902" cy="17828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E4E8E6-215F-1D9B-DBFF-F1764DDB6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16" y="4175154"/>
            <a:ext cx="5035050" cy="17738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98BECA5-2DA2-DA9A-7C4E-385AD5E51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481" y="4175154"/>
            <a:ext cx="2839242" cy="20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2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972DC8CF-0CF8-41B1-A92C-87D35EE66B8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96403" y="1821490"/>
            <a:ext cx="5972385" cy="1805320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Chemische Industrie:</a:t>
            </a:r>
            <a:r>
              <a:rPr lang="de-DE" dirty="0"/>
              <a:t> Erzeugung von Synthesegas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Raffinerien:</a:t>
            </a:r>
            <a:r>
              <a:rPr lang="de-DE" dirty="0"/>
              <a:t> Wasserstofferzeugung, Entsorgung von Nebenprodukten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Energie- und Kraftstofferzeugung:</a:t>
            </a:r>
            <a:r>
              <a:rPr lang="de-DE" dirty="0"/>
              <a:t> Herstellung von Kraftstoffen (u.a. Fischer-Tropsch)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947B4D-8B03-4338-A9FC-739D884F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Anwendungsgebiete der Partialoxidation (</a:t>
            </a:r>
            <a:r>
              <a:rPr lang="de-DE" dirty="0" err="1"/>
              <a:t>POx</a:t>
            </a:r>
            <a:r>
              <a:rPr lang="de-DE" dirty="0"/>
              <a:t>)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CA90AE8-2C1E-DCE5-C4EF-C97E57093E59}"/>
              </a:ext>
            </a:extLst>
          </p:cNvPr>
          <p:cNvSpPr txBox="1">
            <a:spLocks/>
          </p:cNvSpPr>
          <p:nvPr/>
        </p:nvSpPr>
        <p:spPr>
          <a:xfrm>
            <a:off x="796403" y="3760417"/>
            <a:ext cx="5972385" cy="1276092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/>
              <a:t>POx</a:t>
            </a:r>
            <a:r>
              <a:rPr lang="de-DE" b="1" dirty="0"/>
              <a:t> ist in der Industrie und Forschung ein weit eingesetztes Verfahren mit großem Anwendungspotential</a:t>
            </a:r>
          </a:p>
        </p:txBody>
      </p:sp>
      <p:pic>
        <p:nvPicPr>
          <p:cNvPr id="2052" name="Picture 4" descr="Fraunhofer IKTS wächst am Standort Freiberg - recovery - Die  Fachzeitschrift der Recyclingindustrie">
            <a:extLst>
              <a:ext uri="{FF2B5EF4-FFF2-40B4-BE49-F238E27FC236}">
                <a16:creationId xmlns:a16="http://schemas.microsoft.com/office/drawing/2014/main" id="{920672E0-60C5-0D2D-086F-C2A75A9B4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234" y="1821490"/>
            <a:ext cx="4822529" cy="32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98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0529-02E7-5DAE-E5D5-82926FC0A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02CF0-A514-57DC-A02C-B7B9A61E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Rahmenbedingungen und Methodik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6CFE546F-ACD7-87B8-BA63-7FBB0B65FC7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7" y="1433816"/>
            <a:ext cx="5310000" cy="4320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Forschungsgegenstand: HP-</a:t>
            </a:r>
            <a:r>
              <a:rPr lang="de-DE" dirty="0" err="1"/>
              <a:t>POx</a:t>
            </a:r>
            <a:r>
              <a:rPr lang="de-DE" dirty="0"/>
              <a:t>-Reaktor auf der Reichen Zeche im Projekt SCOORE (</a:t>
            </a:r>
            <a:r>
              <a:rPr lang="en-US" dirty="0"/>
              <a:t>Synthesis gas from recycling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de-DE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Ziel: Erforschung von Prozessen zum Recycling von CO</a:t>
            </a:r>
            <a:r>
              <a:rPr lang="en-US" baseline="-25000" dirty="0"/>
              <a:t>2</a:t>
            </a:r>
            <a:r>
              <a:rPr lang="de-DE" dirty="0"/>
              <a:t> (speziell zur Erzeugung von Synthesegas)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Untersuchen der </a:t>
            </a:r>
            <a:r>
              <a:rPr lang="de-DE" dirty="0" err="1"/>
              <a:t>POx</a:t>
            </a:r>
            <a:r>
              <a:rPr lang="de-DE" dirty="0"/>
              <a:t> unter zwei Betriebsbedingungen: 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  <a:buClrTx/>
            </a:pPr>
            <a:r>
              <a:rPr lang="de-DE" sz="1800" dirty="0"/>
              <a:t>Referenzfall (ohne Zugabe von CO</a:t>
            </a:r>
            <a:r>
              <a:rPr lang="en-US" sz="1800" baseline="-25000" dirty="0"/>
              <a:t>2</a:t>
            </a:r>
            <a:r>
              <a:rPr lang="de-DE" sz="1800" dirty="0"/>
              <a:t>)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  <a:buClrTx/>
            </a:pPr>
            <a:r>
              <a:rPr lang="de-DE" sz="1800" dirty="0"/>
              <a:t>Versuchsfall (zusätzliche Zugabe von CO</a:t>
            </a:r>
            <a:r>
              <a:rPr lang="en-US" sz="1800" baseline="-25000" dirty="0"/>
              <a:t>2</a:t>
            </a:r>
            <a:r>
              <a:rPr lang="de-DE" sz="1800" dirty="0"/>
              <a:t>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CFD-Analyse, Experimentaldaten (Temperaturen und Produktgaszusammensetzungen) und Reaktorgeometrie bekannt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D7002A5-3924-E080-A3F8-FCEE16386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867860"/>
              </p:ext>
            </p:extLst>
          </p:nvPr>
        </p:nvGraphicFramePr>
        <p:xfrm>
          <a:off x="6432763" y="1433816"/>
          <a:ext cx="5310001" cy="4226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586">
                  <a:extLst>
                    <a:ext uri="{9D8B030D-6E8A-4147-A177-3AD203B41FA5}">
                      <a16:colId xmlns:a16="http://schemas.microsoft.com/office/drawing/2014/main" val="1996725886"/>
                    </a:ext>
                  </a:extLst>
                </a:gridCol>
                <a:gridCol w="778146">
                  <a:extLst>
                    <a:ext uri="{9D8B030D-6E8A-4147-A177-3AD203B41FA5}">
                      <a16:colId xmlns:a16="http://schemas.microsoft.com/office/drawing/2014/main" val="1805668457"/>
                    </a:ext>
                  </a:extLst>
                </a:gridCol>
                <a:gridCol w="1261514">
                  <a:extLst>
                    <a:ext uri="{9D8B030D-6E8A-4147-A177-3AD203B41FA5}">
                      <a16:colId xmlns:a16="http://schemas.microsoft.com/office/drawing/2014/main" val="2551241809"/>
                    </a:ext>
                  </a:extLst>
                </a:gridCol>
                <a:gridCol w="1318755">
                  <a:extLst>
                    <a:ext uri="{9D8B030D-6E8A-4147-A177-3AD203B41FA5}">
                      <a16:colId xmlns:a16="http://schemas.microsoft.com/office/drawing/2014/main" val="2336796077"/>
                    </a:ext>
                  </a:extLst>
                </a:gridCol>
              </a:tblGrid>
              <a:tr h="264131">
                <a:tc>
                  <a:txBody>
                    <a:bodyPr/>
                    <a:lstStyle/>
                    <a:p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1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2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585021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 b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Natural Gas</a:t>
                      </a:r>
                      <a:endParaRPr lang="en-US" sz="1100" b="1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081833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66,6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67,5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157711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 Flow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153,3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162633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 b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Carbon Dioxide</a:t>
                      </a:r>
                      <a:endParaRPr lang="en-US" sz="1100" b="1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590723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1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67,5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560986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 Flow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1215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Oxygen</a:t>
                      </a:r>
                      <a:endParaRPr lang="en-US" sz="11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529258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231,9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231,2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07664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 Flow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252,2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246,9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917015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 b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Steam</a:t>
                      </a:r>
                      <a:endParaRPr lang="en-US" sz="1100" b="1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054013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84191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 Flow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38,7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054978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 Heat Loss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kW 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50517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Reactor Volume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276781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 b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</a:t>
                      </a:r>
                      <a:endParaRPr lang="en-US" sz="1100" b="1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de-DE" sz="1100" baseline="-250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25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83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D8D2B-A644-14A7-5642-831744AF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3056B-4BD6-27B4-0028-D4B06163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verschiedener Reaktionsmechanismen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C83E7EC-D646-A576-E9F7-1488D8D643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020407"/>
              </p:ext>
            </p:extLst>
          </p:nvPr>
        </p:nvGraphicFramePr>
        <p:xfrm>
          <a:off x="6511484" y="1157626"/>
          <a:ext cx="4815794" cy="2504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414">
                  <a:extLst>
                    <a:ext uri="{9D8B030D-6E8A-4147-A177-3AD203B41FA5}">
                      <a16:colId xmlns:a16="http://schemas.microsoft.com/office/drawing/2014/main" val="1530336764"/>
                    </a:ext>
                  </a:extLst>
                </a:gridCol>
                <a:gridCol w="1068387">
                  <a:extLst>
                    <a:ext uri="{9D8B030D-6E8A-4147-A177-3AD203B41FA5}">
                      <a16:colId xmlns:a16="http://schemas.microsoft.com/office/drawing/2014/main" val="2734146930"/>
                    </a:ext>
                  </a:extLst>
                </a:gridCol>
                <a:gridCol w="1271993">
                  <a:extLst>
                    <a:ext uri="{9D8B030D-6E8A-4147-A177-3AD203B41FA5}">
                      <a16:colId xmlns:a16="http://schemas.microsoft.com/office/drawing/2014/main" val="1802311314"/>
                    </a:ext>
                  </a:extLst>
                </a:gridCol>
              </a:tblGrid>
              <a:tr h="643057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Reaction Mechanism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No. of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Species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No. of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Reactions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40709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ATR (in-house)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782040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GRI3.0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53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325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292316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Aramco2.0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581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3037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47032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NUIG1.1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2746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11270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25594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CRECK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2459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389656"/>
                  </a:ext>
                </a:extLst>
              </a:tr>
            </a:tbl>
          </a:graphicData>
        </a:graphic>
      </p:graphicFrame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B801677-B6CB-1F97-1AC1-AC9F6B1E5BA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7" y="1157626"/>
            <a:ext cx="5335773" cy="993903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Verschiedene Komplexität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Verschiedene Reaktionsbedingungen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Ursprünglich für Verbrennungsprozesse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8307E9-68CF-F2C2-BFFD-A8D58CB51F06}"/>
              </a:ext>
            </a:extLst>
          </p:cNvPr>
          <p:cNvSpPr txBox="1">
            <a:spLocks/>
          </p:cNvSpPr>
          <p:nvPr/>
        </p:nvSpPr>
        <p:spPr>
          <a:xfrm>
            <a:off x="786000" y="2409894"/>
            <a:ext cx="5310000" cy="349973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Fragestellungen</a:t>
            </a:r>
          </a:p>
          <a:p>
            <a:pPr marL="971550" lvl="1" indent="-285750">
              <a:buClrTx/>
            </a:pPr>
            <a:r>
              <a:rPr lang="de-DE" sz="1800" dirty="0"/>
              <a:t>Inwieweit unterscheiden sich die Reaktionsmechanismen</a:t>
            </a:r>
          </a:p>
          <a:p>
            <a:pPr marL="971550" lvl="1" indent="-285750">
              <a:buClrTx/>
            </a:pPr>
            <a:r>
              <a:rPr lang="de-DE" sz="1800" dirty="0"/>
              <a:t>Welcher Reaktionsmechanismus kann reale Messwerte am genauesten nachbilden</a:t>
            </a:r>
          </a:p>
          <a:p>
            <a:pPr marL="971550" lvl="1" indent="-285750">
              <a:buClrTx/>
            </a:pPr>
            <a:r>
              <a:rPr lang="de-DE" sz="1800" dirty="0"/>
              <a:t>Welcher Mechanismus kann wesentliche chemische Vorgänge am genauesten beschreiben?</a:t>
            </a:r>
          </a:p>
          <a:p>
            <a:pPr marL="971550" lvl="1" indent="-285750">
              <a:buClrTx/>
            </a:pPr>
            <a:r>
              <a:rPr lang="de-DE" sz="1800" dirty="0"/>
              <a:t>Welcher Reaktionsmechanismus bietet den besten Kompromiss aus Komplexität, Stabilität und Genauigkeit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66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66851-3486-417F-2570-7CF3D044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56327-49C5-1D4D-F306-F5260851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und Ergebnisse der Reaktionsmechanismen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E7A799E-E8ED-F8AC-4CF0-20D43EE4886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7" y="1313940"/>
            <a:ext cx="5335773" cy="2133011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Am Reaktorausgang kaum Unterschiede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Unterschiede im Flammenverhalten erkennbar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Geringe Temperaturunterschiede im Reaktor, am Reaktorausgang sehr ähnliche Ergebnisse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NUIG teilweise instabil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Gute Ergebnisse aller Mechanismen, aber statistische Abweichungen deutlich erkennbar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8F52580-D4D1-7D0A-5F59-07F4F35F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093" y="3446951"/>
            <a:ext cx="3275732" cy="268481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8850DF4-4327-D135-78A9-2CFFCDD2F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290" y="1150917"/>
            <a:ext cx="2963719" cy="2278083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F58F12D-B80F-3569-A058-5263634B7797}"/>
              </a:ext>
            </a:extLst>
          </p:cNvPr>
          <p:cNvSpPr txBox="1">
            <a:spLocks/>
          </p:cNvSpPr>
          <p:nvPr/>
        </p:nvSpPr>
        <p:spPr>
          <a:xfrm>
            <a:off x="760227" y="3759553"/>
            <a:ext cx="5299597" cy="213301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Wahl des Mechanismus für weitere Simulationen: Aramco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Abbilden komplexer Chemie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Gute Rechenzeit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Gut validiert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Numerisch stabil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In Literatur oft Referenzmechanismus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218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D677-3BFA-0117-53F4-708320C9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C3B57-6479-5F53-79AC-D4C2DEB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komplexen reduzierten Modells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A6CA474B-9E2E-5F4C-1F0F-74B6EF236163}"/>
              </a:ext>
            </a:extLst>
          </p:cNvPr>
          <p:cNvSpPr/>
          <p:nvPr/>
        </p:nvSpPr>
        <p:spPr>
          <a:xfrm>
            <a:off x="2701762" y="4979569"/>
            <a:ext cx="896112" cy="877824"/>
          </a:xfrm>
          <a:prstGeom prst="ellipse">
            <a:avLst/>
          </a:prstGeom>
          <a:solidFill>
            <a:srgbClr val="E97132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5AEF927-0B42-5D4F-AA34-4D98B0F5C17D}"/>
              </a:ext>
            </a:extLst>
          </p:cNvPr>
          <p:cNvSpPr/>
          <p:nvPr/>
        </p:nvSpPr>
        <p:spPr>
          <a:xfrm>
            <a:off x="4281388" y="4979569"/>
            <a:ext cx="1097280" cy="877824"/>
          </a:xfrm>
          <a:prstGeom prst="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PFR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F8DACAF-2F06-0043-B732-3861602C1F1F}"/>
              </a:ext>
            </a:extLst>
          </p:cNvPr>
          <p:cNvCxnSpPr>
            <a:stCxn id="53" idx="6"/>
            <a:endCxn id="54" idx="1"/>
          </p:cNvCxnSpPr>
          <p:nvPr/>
        </p:nvCxnSpPr>
        <p:spPr>
          <a:xfrm>
            <a:off x="3597874" y="5418481"/>
            <a:ext cx="68351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EE566B7-3DEC-666B-2499-3584E989F001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1853910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7DF7771-9C76-2164-F337-72B0C65B3E35}"/>
              </a:ext>
            </a:extLst>
          </p:cNvPr>
          <p:cNvCxnSpPr>
            <a:cxnSpLocks/>
          </p:cNvCxnSpPr>
          <p:nvPr/>
        </p:nvCxnSpPr>
        <p:spPr>
          <a:xfrm>
            <a:off x="5378668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912E6419-5AD1-3B3C-53C9-C06C632ACE92}"/>
              </a:ext>
            </a:extLst>
          </p:cNvPr>
          <p:cNvSpPr/>
          <p:nvPr/>
        </p:nvSpPr>
        <p:spPr>
          <a:xfrm>
            <a:off x="2701762" y="3882289"/>
            <a:ext cx="896112" cy="877824"/>
          </a:xfrm>
          <a:prstGeom prst="ellipse">
            <a:avLst/>
          </a:prstGeom>
          <a:solidFill>
            <a:srgbClr val="E97132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93F0073A-9F07-E54A-0994-9A1686ECFF0F}"/>
              </a:ext>
            </a:extLst>
          </p:cNvPr>
          <p:cNvCxnSpPr>
            <a:cxnSpLocks/>
          </p:cNvCxnSpPr>
          <p:nvPr/>
        </p:nvCxnSpPr>
        <p:spPr>
          <a:xfrm>
            <a:off x="1853910" y="432120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2B2774E8-C5FB-6A1D-8C44-D3DA28CB52EC}"/>
              </a:ext>
            </a:extLst>
          </p:cNvPr>
          <p:cNvSpPr/>
          <p:nvPr/>
        </p:nvSpPr>
        <p:spPr>
          <a:xfrm>
            <a:off x="6226520" y="4979569"/>
            <a:ext cx="1097280" cy="877824"/>
          </a:xfrm>
          <a:prstGeom prst="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PFR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721B779-897A-9D62-775E-F27814907C09}"/>
              </a:ext>
            </a:extLst>
          </p:cNvPr>
          <p:cNvCxnSpPr>
            <a:cxnSpLocks/>
          </p:cNvCxnSpPr>
          <p:nvPr/>
        </p:nvCxnSpPr>
        <p:spPr>
          <a:xfrm>
            <a:off x="7323800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2" name="Ellipse 61">
            <a:extLst>
              <a:ext uri="{FF2B5EF4-FFF2-40B4-BE49-F238E27FC236}">
                <a16:creationId xmlns:a16="http://schemas.microsoft.com/office/drawing/2014/main" id="{5C11E9B4-56E6-B0A5-2B5C-0571A93801C1}"/>
              </a:ext>
            </a:extLst>
          </p:cNvPr>
          <p:cNvSpPr/>
          <p:nvPr/>
        </p:nvSpPr>
        <p:spPr>
          <a:xfrm>
            <a:off x="4408134" y="3126385"/>
            <a:ext cx="896112" cy="877824"/>
          </a:xfrm>
          <a:prstGeom prst="ellipse">
            <a:avLst/>
          </a:prstGeom>
          <a:solidFill>
            <a:srgbClr val="196B24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BB8E812-7089-508F-354C-C459C84A779E}"/>
              </a:ext>
            </a:extLst>
          </p:cNvPr>
          <p:cNvSpPr/>
          <p:nvPr/>
        </p:nvSpPr>
        <p:spPr>
          <a:xfrm>
            <a:off x="8171652" y="4979569"/>
            <a:ext cx="1097280" cy="877824"/>
          </a:xfrm>
          <a:prstGeom prst="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PFR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09ED8464-4DE2-2861-1853-E4FE96AB91E9}"/>
              </a:ext>
            </a:extLst>
          </p:cNvPr>
          <p:cNvCxnSpPr>
            <a:cxnSpLocks/>
          </p:cNvCxnSpPr>
          <p:nvPr/>
        </p:nvCxnSpPr>
        <p:spPr>
          <a:xfrm>
            <a:off x="9268932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693D4DE0-C9EA-F601-765F-49E3DDF79B66}"/>
              </a:ext>
            </a:extLst>
          </p:cNvPr>
          <p:cNvSpPr/>
          <p:nvPr/>
        </p:nvSpPr>
        <p:spPr>
          <a:xfrm>
            <a:off x="6327104" y="3126385"/>
            <a:ext cx="896112" cy="877824"/>
          </a:xfrm>
          <a:prstGeom prst="ellipse">
            <a:avLst/>
          </a:prstGeom>
          <a:solidFill>
            <a:srgbClr val="196B24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D61A0F95-DE76-074D-8329-89A2D2169CD2}"/>
              </a:ext>
            </a:extLst>
          </p:cNvPr>
          <p:cNvCxnSpPr>
            <a:cxnSpLocks/>
            <a:stCxn id="60" idx="3"/>
            <a:endCxn id="65" idx="6"/>
          </p:cNvCxnSpPr>
          <p:nvPr/>
        </p:nvCxnSpPr>
        <p:spPr>
          <a:xfrm flipH="1" flipV="1">
            <a:off x="7223216" y="3565297"/>
            <a:ext cx="100584" cy="1853184"/>
          </a:xfrm>
          <a:prstGeom prst="bentConnector3">
            <a:avLst>
              <a:gd name="adj1" fmla="val -227273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422716A-664E-4BE4-C7C7-E4B0671A2784}"/>
              </a:ext>
            </a:extLst>
          </p:cNvPr>
          <p:cNvCxnSpPr>
            <a:cxnSpLocks/>
            <a:stCxn id="65" idx="2"/>
            <a:endCxn id="62" idx="6"/>
          </p:cNvCxnSpPr>
          <p:nvPr/>
        </p:nvCxnSpPr>
        <p:spPr>
          <a:xfrm flipH="1">
            <a:off x="5304246" y="3565297"/>
            <a:ext cx="102285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841675FA-246B-030A-70E6-0DF53E546BD9}"/>
              </a:ext>
            </a:extLst>
          </p:cNvPr>
          <p:cNvCxnSpPr>
            <a:cxnSpLocks/>
            <a:stCxn id="65" idx="2"/>
            <a:endCxn id="60" idx="1"/>
          </p:cNvCxnSpPr>
          <p:nvPr/>
        </p:nvCxnSpPr>
        <p:spPr>
          <a:xfrm rot="10800000" flipV="1">
            <a:off x="6226520" y="3565297"/>
            <a:ext cx="100584" cy="1853184"/>
          </a:xfrm>
          <a:prstGeom prst="bentConnector3">
            <a:avLst>
              <a:gd name="adj1" fmla="val 327273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F31730B0-4472-4BAF-73FF-480265B084E5}"/>
              </a:ext>
            </a:extLst>
          </p:cNvPr>
          <p:cNvCxnSpPr>
            <a:cxnSpLocks/>
            <a:stCxn id="54" idx="3"/>
            <a:endCxn id="62" idx="4"/>
          </p:cNvCxnSpPr>
          <p:nvPr/>
        </p:nvCxnSpPr>
        <p:spPr>
          <a:xfrm flipH="1" flipV="1">
            <a:off x="4856190" y="4004209"/>
            <a:ext cx="522478" cy="1414272"/>
          </a:xfrm>
          <a:prstGeom prst="bentConnector4">
            <a:avLst>
              <a:gd name="adj1" fmla="val -43753"/>
              <a:gd name="adj2" fmla="val 65517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F50CF0AE-C9FB-81FD-D35E-D54CAC17E3F9}"/>
              </a:ext>
            </a:extLst>
          </p:cNvPr>
          <p:cNvCxnSpPr>
            <a:cxnSpLocks/>
            <a:stCxn id="62" idx="2"/>
            <a:endCxn id="54" idx="1"/>
          </p:cNvCxnSpPr>
          <p:nvPr/>
        </p:nvCxnSpPr>
        <p:spPr>
          <a:xfrm rot="10800000" flipV="1">
            <a:off x="4281388" y="3565297"/>
            <a:ext cx="126746" cy="1853184"/>
          </a:xfrm>
          <a:prstGeom prst="bentConnector3">
            <a:avLst>
              <a:gd name="adj1" fmla="val 280361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Verbinder: gewinkelt 70">
            <a:extLst>
              <a:ext uri="{FF2B5EF4-FFF2-40B4-BE49-F238E27FC236}">
                <a16:creationId xmlns:a16="http://schemas.microsoft.com/office/drawing/2014/main" id="{3AD72DF0-6D87-A8EA-CA7B-91810C09F6B1}"/>
              </a:ext>
            </a:extLst>
          </p:cNvPr>
          <p:cNvCxnSpPr>
            <a:cxnSpLocks/>
            <a:stCxn id="58" idx="6"/>
            <a:endCxn id="54" idx="1"/>
          </p:cNvCxnSpPr>
          <p:nvPr/>
        </p:nvCxnSpPr>
        <p:spPr>
          <a:xfrm>
            <a:off x="3597874" y="4321201"/>
            <a:ext cx="683514" cy="1097280"/>
          </a:xfrm>
          <a:prstGeom prst="bentConnector3">
            <a:avLst>
              <a:gd name="adj1" fmla="val 33277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B636913E-AA78-5F69-984D-E46AEFAE402A}"/>
              </a:ext>
            </a:extLst>
          </p:cNvPr>
          <p:cNvCxnSpPr>
            <a:cxnSpLocks/>
            <a:stCxn id="62" idx="2"/>
            <a:endCxn id="58" idx="0"/>
          </p:cNvCxnSpPr>
          <p:nvPr/>
        </p:nvCxnSpPr>
        <p:spPr>
          <a:xfrm rot="10800000" flipV="1">
            <a:off x="3149818" y="3565297"/>
            <a:ext cx="1258316" cy="316992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50E84951-C204-8E85-8DD9-A359109186F3}"/>
              </a:ext>
            </a:extLst>
          </p:cNvPr>
          <p:cNvCxnSpPr>
            <a:cxnSpLocks/>
            <a:stCxn id="63" idx="1"/>
            <a:endCxn id="62" idx="6"/>
          </p:cNvCxnSpPr>
          <p:nvPr/>
        </p:nvCxnSpPr>
        <p:spPr>
          <a:xfrm rot="10800000">
            <a:off x="5304246" y="3565297"/>
            <a:ext cx="2867406" cy="1853184"/>
          </a:xfrm>
          <a:prstGeom prst="bentConnector3">
            <a:avLst>
              <a:gd name="adj1" fmla="val 218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4">
            <a:extLst>
              <a:ext uri="{FF2B5EF4-FFF2-40B4-BE49-F238E27FC236}">
                <a16:creationId xmlns:a16="http://schemas.microsoft.com/office/drawing/2014/main" id="{5FDDF98C-9E70-F3C1-C21C-28A20BB5C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 r="22109" b="9360"/>
          <a:stretch/>
        </p:blipFill>
        <p:spPr>
          <a:xfrm>
            <a:off x="545813" y="1148193"/>
            <a:ext cx="2405945" cy="1801091"/>
          </a:xfrm>
          <a:prstGeom prst="rect">
            <a:avLst/>
          </a:prstGeom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id="{B58E40C8-9FD0-D60D-2ADF-AE6CCD455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t="11009" r="20464" b="10324"/>
          <a:stretch/>
        </p:blipFill>
        <p:spPr>
          <a:xfrm>
            <a:off x="3803940" y="1059889"/>
            <a:ext cx="2724728" cy="1977695"/>
          </a:xfrm>
          <a:prstGeom prst="rect">
            <a:avLst/>
          </a:prstGeom>
        </p:spPr>
      </p:pic>
      <p:pic>
        <p:nvPicPr>
          <p:cNvPr id="23" name="Picture 37">
            <a:extLst>
              <a:ext uri="{FF2B5EF4-FFF2-40B4-BE49-F238E27FC236}">
                <a16:creationId xmlns:a16="http://schemas.microsoft.com/office/drawing/2014/main" id="{470FB8E9-D6A3-7704-71CC-D8036657E7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0" r="2770" b="25387"/>
          <a:stretch/>
        </p:blipFill>
        <p:spPr>
          <a:xfrm>
            <a:off x="7223216" y="1308863"/>
            <a:ext cx="4161861" cy="16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8" grpId="0" animBg="1"/>
      <p:bldP spid="60" grpId="0" animBg="1"/>
      <p:bldP spid="62" grpId="0" animBg="1"/>
      <p:bldP spid="63" grpId="0" animBg="1"/>
      <p:bldP spid="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D8D1-BE6D-5DC1-0B69-74B3C4AF2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F0BCB7-9042-BD94-674A-341ECAA1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Ergebnisse der verschiedenen Reduzierten Modelle 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55C4487-B8C0-4D21-DE48-7FD70594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47" y="3238514"/>
            <a:ext cx="5918315" cy="2840791"/>
          </a:xfrm>
          <a:prstGeom prst="rect">
            <a:avLst/>
          </a:prstGeom>
          <a:noFill/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BF929ED-11F8-F048-A362-41627AE8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53334"/>
              </p:ext>
            </p:extLst>
          </p:nvPr>
        </p:nvGraphicFramePr>
        <p:xfrm>
          <a:off x="6096000" y="1134993"/>
          <a:ext cx="5646762" cy="20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664">
                  <a:extLst>
                    <a:ext uri="{9D8B030D-6E8A-4147-A177-3AD203B41FA5}">
                      <a16:colId xmlns:a16="http://schemas.microsoft.com/office/drawing/2014/main" val="2177268053"/>
                    </a:ext>
                  </a:extLst>
                </a:gridCol>
                <a:gridCol w="1890549">
                  <a:extLst>
                    <a:ext uri="{9D8B030D-6E8A-4147-A177-3AD203B41FA5}">
                      <a16:colId xmlns:a16="http://schemas.microsoft.com/office/drawing/2014/main" val="453865648"/>
                    </a:ext>
                  </a:extLst>
                </a:gridCol>
                <a:gridCol w="1890549">
                  <a:extLst>
                    <a:ext uri="{9D8B030D-6E8A-4147-A177-3AD203B41FA5}">
                      <a16:colId xmlns:a16="http://schemas.microsoft.com/office/drawing/2014/main" val="737567678"/>
                    </a:ext>
                  </a:extLst>
                </a:gridCol>
              </a:tblGrid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Modell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ohne CO2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mit CO2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690947579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723235469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2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1220171996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>
                          <a:effectLst/>
                        </a:rPr>
                        <a:t>0,00007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1" u="none" strike="noStrike" dirty="0">
                          <a:effectLst/>
                        </a:rPr>
                        <a:t>0,00013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2040474524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4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1" u="none" strike="noStrike" dirty="0">
                          <a:effectLst/>
                        </a:rPr>
                        <a:t>0,00004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259741011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>
                          <a:effectLst/>
                        </a:rPr>
                        <a:t>0,00018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0,00029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428278171"/>
                  </a:ext>
                </a:extLst>
              </a:tr>
            </a:tbl>
          </a:graphicData>
        </a:graphic>
      </p:graphicFrame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C89FDE7-EEC5-A1E2-9227-01F5CA99E15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9238" y="1146792"/>
            <a:ext cx="5335773" cy="2133011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Alle Modelle liefern ähnliche Ergebnisse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Lineare ROMs: hohe Genauigkeit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Erhöhte Genauigkeit durch zusätzliche </a:t>
            </a:r>
            <a:r>
              <a:rPr lang="de-DE" dirty="0" err="1"/>
              <a:t>Rezirkulationszone</a:t>
            </a:r>
            <a:endParaRPr lang="de-DE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Methanschlupf durch Modell 4 sehr gut beschrieben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Modell 5 höchste Ungenauigkeit 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315BFCCD-C507-EEE6-BF04-496199C7130F}"/>
              </a:ext>
            </a:extLst>
          </p:cNvPr>
          <p:cNvSpPr txBox="1">
            <a:spLocks/>
          </p:cNvSpPr>
          <p:nvPr/>
        </p:nvSpPr>
        <p:spPr>
          <a:xfrm>
            <a:off x="449238" y="3592405"/>
            <a:ext cx="5299597" cy="213301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Komplexestes Modell höchste Ungenauigkeit durch: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erhöhte Anzahl der (falschen) Annahmen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erhöhte Anzahl numerischer Berechnungen (eventuell </a:t>
            </a:r>
            <a:r>
              <a:rPr lang="de-DE" dirty="0" err="1"/>
              <a:t>Diskretisierungsfehler</a:t>
            </a:r>
            <a:r>
              <a:rPr lang="de-DE" dirty="0"/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Annahmen hohes Gewicht weil Modell 1 – 4 bereits sehr gut sind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038989"/>
      </p:ext>
    </p:extLst>
  </p:cSld>
  <p:clrMapOvr>
    <a:masterClrMapping/>
  </p:clrMapOvr>
</p:sld>
</file>

<file path=ppt/theme/theme1.xml><?xml version="1.0" encoding="utf-8"?>
<a:theme xmlns:a="http://schemas.openxmlformats.org/drawingml/2006/main" name="TUBAF MTK - harmonisch">
  <a:themeElements>
    <a:clrScheme name="TUBAF &amp; Akzentfarben">
      <a:dk1>
        <a:sysClr val="windowText" lastClr="000000"/>
      </a:dk1>
      <a:lt1>
        <a:sysClr val="window" lastClr="FFFFFF"/>
      </a:lt1>
      <a:dk2>
        <a:srgbClr val="00477E"/>
      </a:dk2>
      <a:lt2>
        <a:srgbClr val="E7E6E6"/>
      </a:lt2>
      <a:accent1>
        <a:srgbClr val="0064A8"/>
      </a:accent1>
      <a:accent2>
        <a:srgbClr val="EF8903"/>
      </a:accent2>
      <a:accent3>
        <a:srgbClr val="CC0E21"/>
      </a:accent3>
      <a:accent4>
        <a:srgbClr val="FEDD9D"/>
      </a:accent4>
      <a:accent5>
        <a:srgbClr val="B4D8AE"/>
      </a:accent5>
      <a:accent6>
        <a:srgbClr val="A1D9EF"/>
      </a:accent6>
      <a:hlink>
        <a:srgbClr val="10BAE6"/>
      </a:hlink>
      <a:folHlink>
        <a:srgbClr val="1995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 anchor="t">
        <a:noAutofit/>
      </a:bodyPr>
      <a:lstStyle>
        <a:defPPr algn="l">
          <a:defRPr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2.xml><?xml version="1.0" encoding="utf-8"?>
<a:theme xmlns:a="http://schemas.openxmlformats.org/drawingml/2006/main" name="TUBAF Blau - monochromatisch">
  <a:themeElements>
    <a:clrScheme name="TUBAF Blau">
      <a:dk1>
        <a:sysClr val="windowText" lastClr="000000"/>
      </a:dk1>
      <a:lt1>
        <a:sysClr val="window" lastClr="FFFFFF"/>
      </a:lt1>
      <a:dk2>
        <a:srgbClr val="00477E"/>
      </a:dk2>
      <a:lt2>
        <a:srgbClr val="E7E6E6"/>
      </a:lt2>
      <a:accent1>
        <a:srgbClr val="0064A8"/>
      </a:accent1>
      <a:accent2>
        <a:srgbClr val="DBEAF4"/>
      </a:accent2>
      <a:accent3>
        <a:srgbClr val="B8D5EA"/>
      </a:accent3>
      <a:accent4>
        <a:srgbClr val="94C0E0"/>
      </a:accent4>
      <a:accent5>
        <a:srgbClr val="70ABD5"/>
      </a:accent5>
      <a:accent6>
        <a:srgbClr val="4C96CA"/>
      </a:accent6>
      <a:hlink>
        <a:srgbClr val="2981C0"/>
      </a:hlink>
      <a:folHlink>
        <a:srgbClr val="056CB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108000" tIns="64800" rIns="108000" bIns="108000" rtlCol="0" anchor="t">
        <a:noAutofit/>
      </a:bodyPr>
      <a:lstStyle>
        <a:defPPr algn="l">
          <a:defRPr i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802</Words>
  <Application>Microsoft Office PowerPoint</Application>
  <PresentationFormat>Breitbild</PresentationFormat>
  <Paragraphs>227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Aptos</vt:lpstr>
      <vt:lpstr>Aptos Narrow</vt:lpstr>
      <vt:lpstr>Arial</vt:lpstr>
      <vt:lpstr>Calibri</vt:lpstr>
      <vt:lpstr>Spartan ExtraBold</vt:lpstr>
      <vt:lpstr>Wingdings</vt:lpstr>
      <vt:lpstr>TUBAF MTK - harmonisch</vt:lpstr>
      <vt:lpstr>TUBAF Blau - monochromatisch</vt:lpstr>
      <vt:lpstr>Vergleich von Reaktornetzwerkmodellen für die nichtkatalytische Partialoxidation von Erdgas</vt:lpstr>
      <vt:lpstr>PowerPoint-Präsentation</vt:lpstr>
      <vt:lpstr>Aufgabenstellung</vt:lpstr>
      <vt:lpstr>Überblick über Anwendungsgebiete der Partialoxidation (POx)</vt:lpstr>
      <vt:lpstr>Rahmenbedingungen und Methodik</vt:lpstr>
      <vt:lpstr>Übersicht verschiedener Reaktionsmechanismen</vt:lpstr>
      <vt:lpstr>Vergleich und Ergebnisse der Reaktionsmechanismen</vt:lpstr>
      <vt:lpstr>Entwicklung eines komplexen reduzierten Modells</vt:lpstr>
      <vt:lpstr>Ergebnisse der verschiedenen Reduzierten Modelle </vt:lpstr>
      <vt:lpstr>Parameterstudie: Variation des CO2-Feedmassenstroms</vt:lpstr>
      <vt:lpstr>Zusammenfassung</vt:lpstr>
      <vt:lpstr>PowerPoint-Präsentation</vt:lpstr>
      <vt:lpstr>Für eventuelle Nachfragen: Mechanismen</vt:lpstr>
      <vt:lpstr>Für eventuelle Nachfragen: Mechanismen</vt:lpstr>
      <vt:lpstr>Für eventuelle Nachfragen: Erweiterungen</vt:lpstr>
      <vt:lpstr>Für eventuelle Nachfragen: Parameterstudie</vt:lpstr>
    </vt:vector>
  </TitlesOfParts>
  <Manager/>
  <Company>TU Bergakademie Freiberg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Sophie Rodmacher</dc:creator>
  <cp:keywords/>
  <dc:description/>
  <cp:lastModifiedBy>Erik Domogalla</cp:lastModifiedBy>
  <cp:revision>418</cp:revision>
  <cp:lastPrinted>2023-04-13T13:19:24Z</cp:lastPrinted>
  <dcterms:created xsi:type="dcterms:W3CDTF">2021-01-06T10:07:23Z</dcterms:created>
  <dcterms:modified xsi:type="dcterms:W3CDTF">2025-11-12T21:07:13Z</dcterms:modified>
  <cp:category/>
</cp:coreProperties>
</file>